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76" r:id="rId4"/>
    <p:sldId id="279" r:id="rId5"/>
    <p:sldId id="283" r:id="rId6"/>
    <p:sldId id="293" r:id="rId7"/>
    <p:sldId id="284" r:id="rId8"/>
    <p:sldId id="300" r:id="rId9"/>
    <p:sldId id="288" r:id="rId10"/>
    <p:sldId id="289" r:id="rId11"/>
    <p:sldId id="290" r:id="rId12"/>
    <p:sldId id="291" r:id="rId13"/>
    <p:sldId id="292" r:id="rId14"/>
    <p:sldId id="287" r:id="rId15"/>
    <p:sldId id="294" r:id="rId16"/>
    <p:sldId id="295" r:id="rId17"/>
    <p:sldId id="296" r:id="rId18"/>
    <p:sldId id="297" r:id="rId19"/>
    <p:sldId id="298" r:id="rId20"/>
    <p:sldId id="299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C6A26-2AD3-4AD5-8146-3B438DA6F7FD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CA3DC45F-C975-4BCD-A516-9762F33B9B04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Бобылев </a:t>
          </a:r>
        </a:p>
        <a:p>
          <a:pPr algn="ctr"/>
          <a:r>
            <a:rPr lang="ru-RU" sz="2000" b="1" dirty="0" smtClean="0"/>
            <a:t>Николай Павлович</a:t>
          </a:r>
          <a:endParaRPr lang="ru-RU" sz="2000" b="1" dirty="0"/>
        </a:p>
      </dgm:t>
    </dgm:pt>
    <dgm:pt modelId="{FE381906-38AC-4480-853B-5CF128F4C78F}" type="parTrans" cxnId="{CC5ACDA9-44FF-4342-956F-90CD9D04E3C3}">
      <dgm:prSet/>
      <dgm:spPr/>
      <dgm:t>
        <a:bodyPr/>
        <a:lstStyle/>
        <a:p>
          <a:endParaRPr lang="ru-RU"/>
        </a:p>
      </dgm:t>
    </dgm:pt>
    <dgm:pt modelId="{C0A124C2-4E86-4959-ACC7-7E5907C144D0}" type="sibTrans" cxnId="{CC5ACDA9-44FF-4342-956F-90CD9D04E3C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Елена\Desktop\bobylev-nikolay-pavlovich.jpg"/>
        </a:ext>
      </dgm:extLst>
    </dgm:pt>
    <dgm:pt modelId="{0B62A829-EE67-4C3E-A6C4-C41372698617}" type="pres">
      <dgm:prSet presAssocID="{7CCC6A26-2AD3-4AD5-8146-3B438DA6F7FD}" presName="Name0" presStyleCnt="0">
        <dgm:presLayoutVars>
          <dgm:dir/>
        </dgm:presLayoutVars>
      </dgm:prSet>
      <dgm:spPr/>
    </dgm:pt>
    <dgm:pt modelId="{F42657FD-9149-4170-BCE0-536D69A181C3}" type="pres">
      <dgm:prSet presAssocID="{C0A124C2-4E86-4959-ACC7-7E5907C144D0}" presName="picture_1" presStyleLbl="bgImgPlace1" presStyleIdx="0" presStyleCnt="1" custLinFactNeighborX="-8916" custLinFactNeighborY="-1004"/>
      <dgm:spPr/>
      <dgm:t>
        <a:bodyPr/>
        <a:lstStyle/>
        <a:p>
          <a:endParaRPr lang="ru-RU"/>
        </a:p>
      </dgm:t>
    </dgm:pt>
    <dgm:pt modelId="{9C926770-68A8-4E19-8473-E1A6A3A4780F}" type="pres">
      <dgm:prSet presAssocID="{CA3DC45F-C975-4BCD-A516-9762F33B9B04}" presName="text_1" presStyleLbl="node1" presStyleIdx="0" presStyleCnt="0" custScaleX="129870" custLinFactNeighborX="13692" custLinFactNeighborY="-3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3D02E-74C7-4A8B-98AF-E47F26BD980D}" type="pres">
      <dgm:prSet presAssocID="{7CCC6A26-2AD3-4AD5-8146-3B438DA6F7FD}" presName="maxNode" presStyleCnt="0"/>
      <dgm:spPr/>
    </dgm:pt>
    <dgm:pt modelId="{ED33C712-E1B9-4258-A96C-8185972F3D3D}" type="pres">
      <dgm:prSet presAssocID="{7CCC6A26-2AD3-4AD5-8146-3B438DA6F7FD}" presName="Name33" presStyleCnt="0"/>
      <dgm:spPr/>
    </dgm:pt>
  </dgm:ptLst>
  <dgm:cxnLst>
    <dgm:cxn modelId="{CC5ACDA9-44FF-4342-956F-90CD9D04E3C3}" srcId="{7CCC6A26-2AD3-4AD5-8146-3B438DA6F7FD}" destId="{CA3DC45F-C975-4BCD-A516-9762F33B9B04}" srcOrd="0" destOrd="0" parTransId="{FE381906-38AC-4480-853B-5CF128F4C78F}" sibTransId="{C0A124C2-4E86-4959-ACC7-7E5907C144D0}"/>
    <dgm:cxn modelId="{A3C511A7-F89F-4334-856B-B88FE3A7D404}" type="presOf" srcId="{CA3DC45F-C975-4BCD-A516-9762F33B9B04}" destId="{9C926770-68A8-4E19-8473-E1A6A3A4780F}" srcOrd="0" destOrd="0" presId="urn:microsoft.com/office/officeart/2008/layout/AccentedPicture"/>
    <dgm:cxn modelId="{7A8702AA-2190-4690-8E80-5F3590BC9FAC}" type="presOf" srcId="{7CCC6A26-2AD3-4AD5-8146-3B438DA6F7FD}" destId="{0B62A829-EE67-4C3E-A6C4-C41372698617}" srcOrd="0" destOrd="0" presId="urn:microsoft.com/office/officeart/2008/layout/AccentedPicture"/>
    <dgm:cxn modelId="{1E164F7E-FC8D-4248-B7A7-4C97CEE8AA1D}" type="presOf" srcId="{C0A124C2-4E86-4959-ACC7-7E5907C144D0}" destId="{F42657FD-9149-4170-BCE0-536D69A181C3}" srcOrd="0" destOrd="0" presId="urn:microsoft.com/office/officeart/2008/layout/AccentedPicture"/>
    <dgm:cxn modelId="{D2300CA2-D57B-4C2D-95FC-5C94D08C539A}" type="presParOf" srcId="{0B62A829-EE67-4C3E-A6C4-C41372698617}" destId="{F42657FD-9149-4170-BCE0-536D69A181C3}" srcOrd="0" destOrd="0" presId="urn:microsoft.com/office/officeart/2008/layout/AccentedPicture"/>
    <dgm:cxn modelId="{2A2DEB0E-1A39-434A-8B05-3BB601097FD3}" type="presParOf" srcId="{0B62A829-EE67-4C3E-A6C4-C41372698617}" destId="{9C926770-68A8-4E19-8473-E1A6A3A4780F}" srcOrd="1" destOrd="0" presId="urn:microsoft.com/office/officeart/2008/layout/AccentedPicture"/>
    <dgm:cxn modelId="{D319B6B9-E9F9-4D4C-BB84-E1744D0C6E38}" type="presParOf" srcId="{0B62A829-EE67-4C3E-A6C4-C41372698617}" destId="{8483D02E-74C7-4A8B-98AF-E47F26BD980D}" srcOrd="2" destOrd="0" presId="urn:microsoft.com/office/officeart/2008/layout/AccentedPicture"/>
    <dgm:cxn modelId="{0C4DF94D-6857-4389-B6A7-53CFAF460059}" type="presParOf" srcId="{8483D02E-74C7-4A8B-98AF-E47F26BD980D}" destId="{ED33C712-E1B9-4258-A96C-8185972F3D3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A358-5394-4161-931F-BEEFBC1E9A6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F7C05-8538-4BFC-93B5-0C173BC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00">
        <p:circle/>
      </p:transition>
    </mc:Choice>
    <mc:Fallback xmlns="">
      <p:transition spd="slow" advTm="85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A358-5394-4161-931F-BEEFBC1E9A6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F7C05-8538-4BFC-93B5-0C173BC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00">
        <p:circle/>
      </p:transition>
    </mc:Choice>
    <mc:Fallback xmlns="">
      <p:transition spd="slow" advTm="85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A358-5394-4161-931F-BEEFBC1E9A6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F7C05-8538-4BFC-93B5-0C173BC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00">
        <p:circle/>
      </p:transition>
    </mc:Choice>
    <mc:Fallback xmlns="">
      <p:transition spd="slow" advTm="85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A358-5394-4161-931F-BEEFBC1E9A6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F7C05-8538-4BFC-93B5-0C173BC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00">
        <p:circle/>
      </p:transition>
    </mc:Choice>
    <mc:Fallback xmlns="">
      <p:transition spd="slow" advTm="85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A358-5394-4161-931F-BEEFBC1E9A6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F7C05-8538-4BFC-93B5-0C173BC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00">
        <p:circle/>
      </p:transition>
    </mc:Choice>
    <mc:Fallback xmlns="">
      <p:transition spd="slow" advTm="85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A358-5394-4161-931F-BEEFBC1E9A6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F7C05-8538-4BFC-93B5-0C173BC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00">
        <p:circle/>
      </p:transition>
    </mc:Choice>
    <mc:Fallback xmlns="">
      <p:transition spd="slow" advTm="85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A358-5394-4161-931F-BEEFBC1E9A6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F7C05-8538-4BFC-93B5-0C173BC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00">
        <p:circle/>
      </p:transition>
    </mc:Choice>
    <mc:Fallback xmlns="">
      <p:transition spd="slow" advTm="85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A358-5394-4161-931F-BEEFBC1E9A6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F7C05-8538-4BFC-93B5-0C173BC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00">
        <p:circle/>
      </p:transition>
    </mc:Choice>
    <mc:Fallback xmlns="">
      <p:transition spd="slow" advTm="85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A358-5394-4161-931F-BEEFBC1E9A6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F7C05-8538-4BFC-93B5-0C173BC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00">
        <p:circle/>
      </p:transition>
    </mc:Choice>
    <mc:Fallback xmlns="">
      <p:transition spd="slow" advTm="85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A358-5394-4161-931F-BEEFBC1E9A6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F7C05-8538-4BFC-93B5-0C173BC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00">
        <p:circle/>
      </p:transition>
    </mc:Choice>
    <mc:Fallback xmlns="">
      <p:transition spd="slow" advTm="85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A358-5394-4161-931F-BEEFBC1E9A6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F7C05-8538-4BFC-93B5-0C173BC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5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00">
        <p:circle/>
      </p:transition>
    </mc:Choice>
    <mc:Fallback xmlns="">
      <p:transition spd="slow" advTm="85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A358-5394-4161-931F-BEEFBC1E9A6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F7C05-8538-4BFC-93B5-0C173BC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3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8500">
        <p:circle/>
      </p:transition>
    </mc:Choice>
    <mc:Fallback xmlns="">
      <p:transition spd="slow" advTm="85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gif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gif"/><Relationship Id="rId7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gif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velikaya-otechestvennaya-voyna-75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8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8" y="-35818"/>
            <a:ext cx="9221600" cy="6858000"/>
          </a:xfrm>
          <a:prstGeom prst="rect">
            <a:avLst/>
          </a:prstGeom>
          <a:noFill/>
          <a:effectLst>
            <a:glow rad="127000">
              <a:schemeClr val="accent1">
                <a:alpha val="9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0706" y="1667034"/>
            <a:ext cx="826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66" charset="0"/>
              </a:rPr>
              <a:t>«ВЕЛИКАЯ </a:t>
            </a:r>
            <a:r>
              <a:rPr lang="ru-RU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66" charset="0"/>
              </a:rPr>
              <a:t>ОТЕЧЕСТВЕННАЯ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66" charset="0"/>
              </a:rPr>
              <a:t> </a:t>
            </a:r>
            <a:r>
              <a:rPr lang="ru-RU" sz="36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66" charset="0"/>
              </a:rPr>
              <a:t>ВОЙНА </a:t>
            </a:r>
          </a:p>
          <a:p>
            <a:pPr algn="ctr"/>
            <a:r>
              <a:rPr lang="ru-RU" sz="36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66" charset="0"/>
              </a:rPr>
              <a:t>В СУДЬБЕ МОЕЙ СЕМЬИ»</a:t>
            </a:r>
            <a:endParaRPr lang="ru-RU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116632"/>
            <a:ext cx="5488939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Районный конкурс-выставка электронных презентаций </a:t>
            </a:r>
          </a:p>
          <a:p>
            <a:pPr algn="ctr"/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«Великая Отечественная война в судьбе моей семьи» </a:t>
            </a:r>
          </a:p>
          <a:p>
            <a:pPr algn="ctr"/>
            <a:endParaRPr lang="ru-RU" sz="1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8" y="5379153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50" y="5400692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Untitl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9512" y="6584636"/>
            <a:ext cx="160784" cy="1607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39952" y="4725144"/>
            <a:ext cx="4237057" cy="156966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pPr algn="ctr"/>
            <a:r>
              <a:rPr lang="ru-RU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ДЕМЕНЕВА АЛЁНА АЛЕКСАНДРОВНА, </a:t>
            </a:r>
          </a:p>
          <a:p>
            <a:pPr algn="ctr"/>
            <a:r>
              <a:rPr lang="ru-RU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БОБЫЛЕВ 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 НИКОЛАЕВИЧ, </a:t>
            </a:r>
            <a:endParaRPr lang="ru-RU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 класса 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ХМР </a:t>
            </a:r>
            <a:endParaRPr lang="ru-RU" sz="1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СОШ с. Селиярово», 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15-14 </a:t>
            </a:r>
            <a:r>
              <a:rPr lang="ru-RU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pPr algn="ctr"/>
            <a:endParaRPr lang="ru-RU" sz="1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5cfa873ab75e016b32a03d7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2"/>
          <a:stretch/>
        </p:blipFill>
        <p:spPr bwMode="auto">
          <a:xfrm>
            <a:off x="-87846" y="-9104"/>
            <a:ext cx="9231846" cy="6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стория\Desktop\с.Селиярово Конкурс Мы не были на той войне\Фото №2 Бобылев Н.П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38525" cy="532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846" y="5429250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797" y="541019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81297" y="116632"/>
            <a:ext cx="6693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СЕМЕЙНОГО АРХИВА…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340768"/>
            <a:ext cx="680306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№3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61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5cfa873ab75e016b32a03d7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2"/>
          <a:stretch/>
        </p:blipFill>
        <p:spPr bwMode="auto">
          <a:xfrm>
            <a:off x="-87846" y="-9104"/>
            <a:ext cx="9231846" cy="6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18990" y="116632"/>
            <a:ext cx="62181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СЕМЕЙНОГО АРХИВА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50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3264" y="1474143"/>
            <a:ext cx="8064896" cy="39703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Следующая фотография №4 сделана </a:t>
            </a:r>
            <a:r>
              <a:rPr lang="ru-RU" sz="2800" dirty="0"/>
              <a:t>на память незадолго до окончания военной </a:t>
            </a:r>
            <a:r>
              <a:rPr lang="ru-RU" sz="2800" dirty="0" smtClean="0"/>
              <a:t>службы в июне </a:t>
            </a:r>
            <a:r>
              <a:rPr lang="ru-RU" sz="2800" dirty="0"/>
              <a:t>1945 года</a:t>
            </a:r>
            <a:r>
              <a:rPr lang="ru-RU" sz="2800" dirty="0" smtClean="0"/>
              <a:t>. </a:t>
            </a:r>
            <a:r>
              <a:rPr lang="ru-RU" sz="2800" dirty="0"/>
              <a:t>Бобылев </a:t>
            </a:r>
            <a:r>
              <a:rPr lang="ru-RU" sz="2800" dirty="0" smtClean="0"/>
              <a:t>Н.П. </a:t>
            </a:r>
            <a:r>
              <a:rPr lang="ru-RU" sz="2800" dirty="0"/>
              <a:t>(нижний ряд слева) с сослуживцами и фронтовыми </a:t>
            </a:r>
            <a:r>
              <a:rPr lang="ru-RU" sz="2800" dirty="0" smtClean="0"/>
              <a:t>друзьями. </a:t>
            </a:r>
            <a:r>
              <a:rPr lang="ru-RU" sz="2800" dirty="0"/>
              <a:t>Один из сослуживцев был заядлым игроком на баяне. На данной фотографии </a:t>
            </a:r>
            <a:r>
              <a:rPr lang="ru-RU" sz="2800" dirty="0" smtClean="0"/>
              <a:t>он запечатлён </a:t>
            </a:r>
            <a:r>
              <a:rPr lang="ru-RU" sz="2800" dirty="0"/>
              <a:t>с трофейным аккордеоном. Любимым развлечение в часы досуга были песни, которые часто исполняли солдаты, вспоминая дом, своих близких и родных.</a:t>
            </a:r>
          </a:p>
        </p:txBody>
      </p:sp>
    </p:spTree>
    <p:extLst>
      <p:ext uri="{BB962C8B-B14F-4D97-AF65-F5344CB8AC3E}">
        <p14:creationId xmlns:p14="http://schemas.microsoft.com/office/powerpoint/2010/main" val="14035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5cfa873ab75e016b32a03d7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2"/>
          <a:stretch/>
        </p:blipFill>
        <p:spPr bwMode="auto">
          <a:xfrm>
            <a:off x="-87846" y="-9104"/>
            <a:ext cx="9231846" cy="6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стория\Desktop\с.Селиярово Конкурс Мы не были на той войне\Фото №5 Бобылев Н.П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06010"/>
            <a:ext cx="7447062" cy="491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50" y="537209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81297" y="116632"/>
            <a:ext cx="6693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СЕМЕЙНОГО АРХИВА…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497224"/>
            <a:ext cx="680306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№4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33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5cfa873ab75e016b32a03d7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2"/>
          <a:stretch/>
        </p:blipFill>
        <p:spPr bwMode="auto">
          <a:xfrm>
            <a:off x="-87846" y="-9104"/>
            <a:ext cx="9231846" cy="6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18990" y="116632"/>
            <a:ext cx="62181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СЕМЕЙНОГО АРХИВА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50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6677" y="1455898"/>
            <a:ext cx="8064896" cy="39703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Нашего прадедушку по-братски  любили и уважали </a:t>
            </a:r>
            <a:r>
              <a:rPr lang="ru-RU" sz="2800" dirty="0" smtClean="0"/>
              <a:t>все сослуживцы. </a:t>
            </a:r>
            <a:r>
              <a:rPr lang="ru-RU" sz="2800" dirty="0"/>
              <a:t>Он всегда являлся для них образцом для подражания, человеком, с которого они стремились брать пример во всем. Один из подчинённых пожелал сфотографироваться на память со своим </a:t>
            </a:r>
            <a:r>
              <a:rPr lang="ru-RU" sz="2800" dirty="0" smtClean="0"/>
              <a:t>командиром (фото №5 справа).</a:t>
            </a:r>
            <a:endParaRPr lang="ru-RU" sz="2800" dirty="0"/>
          </a:p>
          <a:p>
            <a:pPr algn="ctr"/>
            <a:r>
              <a:rPr lang="ru-RU" sz="2800" dirty="0"/>
              <a:t>Многих военных связывала крепкая мужская дружба. На </a:t>
            </a:r>
            <a:r>
              <a:rPr lang="ru-RU" sz="2800" dirty="0" smtClean="0"/>
              <a:t>фото №6 </a:t>
            </a:r>
            <a:r>
              <a:rPr lang="ru-RU" sz="2800" dirty="0"/>
              <a:t>слева Николай Павлович запечатлён с </a:t>
            </a:r>
            <a:r>
              <a:rPr lang="ru-RU" sz="2800" dirty="0" smtClean="0"/>
              <a:t>фронтовыми </a:t>
            </a:r>
            <a:r>
              <a:rPr lang="ru-RU" sz="2800" dirty="0"/>
              <a:t>друзьями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58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5cfa873ab75e016b32a03d7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2"/>
          <a:stretch/>
        </p:blipFill>
        <p:spPr bwMode="auto">
          <a:xfrm>
            <a:off x="-87846" y="-9104"/>
            <a:ext cx="9231846" cy="6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стория\Desktop\с.Селиярово Конкурс Мы не были на той войне\Фото №4 Бобылев Н.П.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497" y="980728"/>
            <a:ext cx="3456384" cy="52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История\Desktop\с.Селиярово Конкурс Мы не были на той войне\Фото №6 Бобылев Н.П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403" y="1027338"/>
            <a:ext cx="3528392" cy="50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862" y="5414971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1297" y="116632"/>
            <a:ext cx="6693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СЕМЕЙНОГО АРХИВА…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5734" y="1027338"/>
            <a:ext cx="680306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№5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0497" y="965622"/>
            <a:ext cx="680306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№6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04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5cfa873ab75e016b32a03d7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2"/>
          <a:stretch/>
        </p:blipFill>
        <p:spPr bwMode="auto">
          <a:xfrm>
            <a:off x="-87846" y="-9104"/>
            <a:ext cx="9231846" cy="6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1297" y="116632"/>
            <a:ext cx="6693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СЕМЕЙНОГО АРХИВА…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50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3244" y="1700808"/>
            <a:ext cx="8064896" cy="310854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u="sng" dirty="0" smtClean="0"/>
              <a:t>Фотография №7</a:t>
            </a:r>
            <a:r>
              <a:rPr lang="ru-RU" sz="2800" dirty="0" smtClean="0"/>
              <a:t>. Село </a:t>
            </a:r>
            <a:r>
              <a:rPr lang="ru-RU" sz="2800" dirty="0"/>
              <a:t>Селиярово </a:t>
            </a:r>
            <a:r>
              <a:rPr lang="ru-RU" sz="2800" dirty="0" smtClean="0"/>
              <a:t>Ханты-Мансийского района 1950-е годы. В мирное время </a:t>
            </a:r>
            <a:r>
              <a:rPr lang="ru-RU" sz="2800" dirty="0"/>
              <a:t>Бобылев </a:t>
            </a:r>
            <a:r>
              <a:rPr lang="ru-RU" sz="2800" dirty="0" smtClean="0"/>
              <a:t>Николай Павлович </a:t>
            </a:r>
            <a:r>
              <a:rPr lang="ru-RU" sz="2800" dirty="0"/>
              <a:t>долгие годы работал преподавателем труда в сельской школе с</a:t>
            </a:r>
            <a:r>
              <a:rPr lang="ru-RU" sz="2800" dirty="0" smtClean="0"/>
              <a:t>. Селиярово </a:t>
            </a:r>
            <a:r>
              <a:rPr lang="ru-RU" sz="2800" dirty="0"/>
              <a:t>Ханты-Мансийского района. Один из моментов его работы запечатлён на уроке труда, где </a:t>
            </a:r>
            <a:r>
              <a:rPr lang="ru-RU" sz="2800" dirty="0" smtClean="0"/>
              <a:t>он обучает ребят изготавливать </a:t>
            </a:r>
            <a:r>
              <a:rPr lang="ru-RU" sz="2800" dirty="0"/>
              <a:t>стулья.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165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5cfa873ab75e016b32a03d7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2"/>
          <a:stretch/>
        </p:blipFill>
        <p:spPr bwMode="auto">
          <a:xfrm>
            <a:off x="-87846" y="-9104"/>
            <a:ext cx="9231846" cy="6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1297" y="116632"/>
            <a:ext cx="6693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СЕМЕЙНОГО АРХИВА…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50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стория\Desktop\с.Селиярово Конкурс Мы не были на той войне\Фото №7 Бобылев Н.П.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561" y="1412776"/>
            <a:ext cx="6147570" cy="47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57561" y="1412776"/>
            <a:ext cx="680306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№7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09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5cfa873ab75e016b32a03d7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2"/>
          <a:stretch/>
        </p:blipFill>
        <p:spPr bwMode="auto">
          <a:xfrm>
            <a:off x="-87846" y="-9104"/>
            <a:ext cx="9231846" cy="6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03351" y="116632"/>
            <a:ext cx="36494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ЕГО НАГРАДЫ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50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75656" y="1628800"/>
            <a:ext cx="6336704" cy="440120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Наш </a:t>
            </a:r>
            <a:r>
              <a:rPr lang="ru-RU" sz="2800" dirty="0" smtClean="0"/>
              <a:t>прадед за доблестную службу </a:t>
            </a:r>
            <a:r>
              <a:rPr lang="ru-RU" sz="2800" dirty="0"/>
              <a:t>отмечен медалями «За освобождение Варшавы», «За взятие Берлина», а после войны – «За победу над Германией». О</a:t>
            </a:r>
            <a:r>
              <a:rPr lang="ru-RU" sz="2800" dirty="0" smtClean="0"/>
              <a:t>рден </a:t>
            </a:r>
            <a:r>
              <a:rPr lang="ru-RU" sz="2800" dirty="0"/>
              <a:t>«Красной Звезды» </a:t>
            </a:r>
            <a:r>
              <a:rPr lang="ru-RU" sz="2800" dirty="0" smtClean="0"/>
              <a:t>прадед </a:t>
            </a:r>
            <a:r>
              <a:rPr lang="ru-RU" sz="2800" dirty="0"/>
              <a:t>получил за </a:t>
            </a:r>
            <a:r>
              <a:rPr lang="ru-RU" sz="2800" dirty="0" smtClean="0"/>
              <a:t>вывод из окружения советских солдат </a:t>
            </a:r>
            <a:r>
              <a:rPr lang="ru-RU" sz="2800" dirty="0"/>
              <a:t>у Балтийского моря</a:t>
            </a:r>
            <a:r>
              <a:rPr lang="ru-RU" sz="2800" dirty="0" smtClean="0"/>
              <a:t>.</a:t>
            </a:r>
            <a:r>
              <a:rPr lang="ru-RU" sz="2800" dirty="0"/>
              <a:t> Следующая «Красная Звезда» появилась на груди героя за бои в самом </a:t>
            </a:r>
            <a:r>
              <a:rPr lang="ru-RU" sz="2800" dirty="0" smtClean="0"/>
              <a:t>Берлине.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98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5cfa873ab75e016b32a03d7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2"/>
          <a:stretch/>
        </p:blipFill>
        <p:spPr bwMode="auto">
          <a:xfrm>
            <a:off x="-87846" y="-9104"/>
            <a:ext cx="9231846" cy="6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03351" y="116632"/>
            <a:ext cx="36494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ЕГО НАГРАДЫ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50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esktop\фото 2\изображение_viber_2020-01-14_23-45-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171404" y="845704"/>
            <a:ext cx="2808310" cy="3744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Елена\Desktop\фото 2\изображение_viber_2020-01-14_23-45-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354665">
            <a:off x="139981" y="1632947"/>
            <a:ext cx="2713766" cy="2035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C:\Users\Елена\Desktop\фото 2\изображение_viber_2020-01-14_23-45-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0855">
            <a:off x="6595216" y="1331126"/>
            <a:ext cx="2080178" cy="27735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0" name="Picture 2" descr="C:\Users\Елена\Desktop\фото 2\изображение_viber_2020-01-14_23-45-3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449904" y="3979963"/>
            <a:ext cx="2251309" cy="3001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" name="Picture 3" descr="C:\Users\Елена\Desktop\фото 2\изображение_viber_2020-01-14_23-46-1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85402">
            <a:off x="1072186" y="4253926"/>
            <a:ext cx="1990893" cy="1493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4" descr="C:\Users\Елена\Desktop\фото 2\изображение_viber_2020-01-14_23-45-4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65814">
            <a:off x="6003034" y="4216504"/>
            <a:ext cx="2003591" cy="1502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51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5cfa873ab75e016b32a03d7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2"/>
          <a:stretch/>
        </p:blipFill>
        <p:spPr bwMode="auto">
          <a:xfrm>
            <a:off x="-87846" y="-9105"/>
            <a:ext cx="9231846" cy="6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8709" y="116632"/>
            <a:ext cx="66787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НАГРАДНЫЕ ДОКУМЕНТЫ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3" descr="C:\Users\Елена\Desktop\000005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71" y="992094"/>
            <a:ext cx="3672408" cy="527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Елена\Desktop\000005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984876"/>
            <a:ext cx="3528392" cy="524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50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velikaya-otechestvennaya-voyna-75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4" y="-7268"/>
            <a:ext cx="9221600" cy="6858000"/>
          </a:xfrm>
          <a:prstGeom prst="rect">
            <a:avLst/>
          </a:prstGeom>
          <a:noFill/>
          <a:effectLst>
            <a:glow rad="127000">
              <a:schemeClr val="accent1">
                <a:alpha val="9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7462" y="211286"/>
            <a:ext cx="58866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БИОГРАФИЯ  ПРАДЕДА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0241" y="1667034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207" y="1530127"/>
            <a:ext cx="8781528" cy="48320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Годы жизни: </a:t>
            </a:r>
            <a:r>
              <a:rPr lang="ru-RU" sz="2800" dirty="0" smtClean="0"/>
              <a:t>1923-1992 гг.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Место рождения: </a:t>
            </a:r>
            <a:r>
              <a:rPr lang="ru-RU" sz="2800" dirty="0" err="1" smtClean="0"/>
              <a:t>с.Троица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Челябинской области.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Дата мобилизации на фронт: </a:t>
            </a:r>
            <a:r>
              <a:rPr lang="ru-RU" sz="2800" dirty="0" smtClean="0"/>
              <a:t>1943год.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Звание: </a:t>
            </a:r>
            <a:r>
              <a:rPr lang="ru-RU" sz="2800" dirty="0" smtClean="0"/>
              <a:t>младший лейтенант.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Награды: </a:t>
            </a:r>
            <a:r>
              <a:rPr lang="ru-RU" sz="2800" dirty="0" smtClean="0"/>
              <a:t>медали «За освобождение </a:t>
            </a:r>
          </a:p>
          <a:p>
            <a:r>
              <a:rPr lang="ru-RU" sz="2800" dirty="0" smtClean="0"/>
              <a:t>Варшавы», «За взятие Берлина», </a:t>
            </a:r>
          </a:p>
          <a:p>
            <a:r>
              <a:rPr lang="ru-RU" sz="2800" dirty="0" smtClean="0"/>
              <a:t>«За победу над Германией». Два ордена «Красной звезды».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Профессия: </a:t>
            </a:r>
            <a:r>
              <a:rPr lang="ru-RU" sz="2800" dirty="0"/>
              <a:t>у</a:t>
            </a:r>
            <a:r>
              <a:rPr lang="ru-RU" sz="2800" dirty="0" smtClean="0"/>
              <a:t>читель труда </a:t>
            </a:r>
            <a:r>
              <a:rPr lang="ru-RU" sz="2800" dirty="0" err="1" smtClean="0"/>
              <a:t>Селияровской</a:t>
            </a:r>
            <a:r>
              <a:rPr lang="ru-RU" sz="2800" dirty="0" smtClean="0"/>
              <a:t> школы Ханты-Мансийского района, Тюменской области.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20130960"/>
              </p:ext>
            </p:extLst>
          </p:nvPr>
        </p:nvGraphicFramePr>
        <p:xfrm>
          <a:off x="6444207" y="1000571"/>
          <a:ext cx="2475671" cy="318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074" y="5405586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5cfa873ab75e016b32a03d7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2"/>
          <a:stretch/>
        </p:blipFill>
        <p:spPr bwMode="auto">
          <a:xfrm>
            <a:off x="-87846" y="-9105"/>
            <a:ext cx="9231846" cy="6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4615" y="116632"/>
            <a:ext cx="80469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СПИСОК ИСПОЛЬЗОВАННЫХ МАТЕРИАЛОВ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365" y="4077072"/>
            <a:ext cx="799288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Segoe Script" pitchFamily="66" charset="0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764" y="1608564"/>
            <a:ext cx="7842684" cy="31085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Воспоминания родственников и старожилов сельского поселения Селиярово.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 smtClean="0"/>
              <a:t>Информационный проект «Память народа».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 smtClean="0"/>
              <a:t>Фотоматериалы из семейного архива.</a:t>
            </a:r>
          </a:p>
          <a:p>
            <a:endParaRPr lang="ru-RU" sz="2800" dirty="0"/>
          </a:p>
        </p:txBody>
      </p:sp>
      <p:pic>
        <p:nvPicPr>
          <p:cNvPr id="8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9280" y="4632387"/>
            <a:ext cx="3121056" cy="22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705" y="5492823"/>
            <a:ext cx="1873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85" y="4605854"/>
            <a:ext cx="1873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124" y="5039776"/>
            <a:ext cx="1873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6771 -0.11181 C -0.26615 -0.14167 -0.26059 -0.17431 -0.23038 -0.19561 C -0.19653 -0.22014 -0.17639 -0.20857 -0.15625 -0.19561 C -0.13038 -0.18195 -0.08333 -0.07199 -0.04601 -0.10024 C -0.01215 -0.12616 -0.22795 -0.5 -0.22361 -0.53542 C -0.22552 -0.56274 -0.02934 -0.34653 0.00538 -0.37269 C 0.03472 -0.39352 0.05816 -0.38542 0.07951 -0.37176 C 0.10035 -0.35649 0.1868 -0.1588 0.22066 -0.18264 C 0.25434 -0.20834 -0.04896 -0.68357 -0.04965 -0.68264 C -0.04792 -0.71436 0.20278 -0.52037 0.23611 -0.54584 C 0.26962 -0.57061 0.29028 -0.55926 0.31007 -0.54491 C 0.33611 -0.53172 0.35694 -0.51574 0.39496 -0.54422 C 0.42812 -0.56899 0.11094 -0.80602 0.11111 -0.8382 C 0.11701 -0.87153 0.43802 -0.69653 0.47118 -0.72199 C 0.50087 -0.74445 0.52465 -0.73496 0.54583 -0.72107 C 0.56701 -0.70602 0.55868 -0.22269 0.59201 -0.24769 C 0.62639 -0.27315 0.72552 -0.95324 0.72986 -0.9893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8" y="-4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" presetClass="entr" presetSubtype="8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6771 -0.11181 C -0.26615 -0.14167 -0.26059 -0.17431 -0.23038 -0.19561 C -0.19653 -0.22014 -0.17639 -0.20857 -0.15625 -0.19561 C -0.13038 -0.18195 -0.08333 -0.07199 -0.04601 -0.10024 C -0.01215 -0.12616 -0.22795 -0.5 -0.22361 -0.53542 C -0.22552 -0.56274 -0.02934 -0.34653 0.00538 -0.37269 C 0.03472 -0.39352 0.05816 -0.38542 0.07951 -0.37176 C 0.10035 -0.35649 0.1868 -0.1588 0.22066 -0.18264 C 0.25434 -0.20834 -0.04896 -0.68357 -0.04965 -0.68264 C -0.04792 -0.71436 0.20278 -0.52037 0.23611 -0.54584 C 0.26962 -0.57061 0.29028 -0.55926 0.31007 -0.54491 C 0.33611 -0.53172 0.35694 -0.51574 0.39496 -0.54422 C 0.42812 -0.56899 0.11094 -0.80602 0.11111 -0.8382 C 0.11701 -0.87153 0.43802 -0.69653 0.47118 -0.72199 C 0.50087 -0.74445 0.52465 -0.73496 0.54583 -0.72107 C 0.56701 -0.70602 0.55868 -0.22269 0.59201 -0.24769 C 0.62639 -0.27315 0.72552 -0.95324 0.72986 -0.98936 " pathEditMode="relative" rAng="0" ptsTypes="fffffffffffffffff">
                                      <p:cBhvr>
                                        <p:cTn id="1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8" y="-4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8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6771 -0.11181 C -0.26615 -0.14167 -0.26059 -0.17431 -0.23038 -0.19561 C -0.19653 -0.22014 -0.17639 -0.20857 -0.15625 -0.19561 C -0.13038 -0.18195 -0.08333 -0.07199 -0.04601 -0.10024 C -0.01215 -0.12616 -0.22795 -0.5 -0.22361 -0.53542 C -0.22552 -0.56274 -0.02934 -0.34653 0.00538 -0.37269 C 0.03472 -0.39352 0.05816 -0.38542 0.07951 -0.37176 C 0.10035 -0.35649 0.1868 -0.1588 0.22066 -0.18264 C 0.25434 -0.20834 -0.04896 -0.68357 -0.04965 -0.68264 C -0.04792 -0.71436 0.20278 -0.52037 0.23611 -0.54584 C 0.26962 -0.57061 0.29028 -0.55926 0.31007 -0.54491 C 0.33611 -0.53172 0.35694 -0.51574 0.39496 -0.54422 C 0.42812 -0.56899 0.11094 -0.80602 0.11111 -0.8382 C 0.11701 -0.87153 0.43802 -0.69653 0.47118 -0.72199 C 0.50087 -0.74445 0.52465 -0.73496 0.54583 -0.72107 C 0.56701 -0.70602 0.55868 -0.22269 0.59201 -0.24769 C 0.62639 -0.27315 0.72552 -0.95324 0.72986 -0.98936 " pathEditMode="relative" rAng="0" ptsTypes="fffffffffffffffff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8" y="-4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5373216"/>
            <a:ext cx="1873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Елена\Desktop\ecb651b3ad8ddf18d355b8b165a99cc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978" y="5892669"/>
            <a:ext cx="1873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378" y="6045069"/>
            <a:ext cx="1873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778" y="6197469"/>
            <a:ext cx="1873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178" y="6349869"/>
            <a:ext cx="1873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5778" y="6959469"/>
            <a:ext cx="1873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25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00">
        <p:circle/>
      </p:transition>
    </mc:Choice>
    <mc:Fallback xmlns="">
      <p:transition spd="slow" advTm="85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6771 -0.11181 C -0.26615 -0.14167 -0.26059 -0.17431 -0.23038 -0.19561 C -0.19653 -0.22014 -0.17639 -0.20857 -0.15625 -0.19561 C -0.13038 -0.18195 -0.08333 -0.07199 -0.04601 -0.10024 C -0.01215 -0.12616 -0.22795 -0.5 -0.22361 -0.53542 C -0.22552 -0.56274 -0.02934 -0.34653 0.00538 -0.37269 C 0.03472 -0.39352 0.05816 -0.38542 0.07951 -0.37176 C 0.10035 -0.35649 0.1868 -0.1588 0.22066 -0.18264 C 0.25434 -0.20834 -0.04896 -0.68357 -0.04965 -0.68264 C -0.04792 -0.71436 0.20278 -0.52037 0.23611 -0.54584 C 0.26962 -0.57061 0.29028 -0.55926 0.31007 -0.54491 C 0.33611 -0.53172 0.35694 -0.51574 0.39496 -0.54422 C 0.42812 -0.56899 0.11094 -0.80602 0.11111 -0.8382 C 0.11701 -0.87153 0.43802 -0.69653 0.47118 -0.72199 C 0.50087 -0.74445 0.52465 -0.73496 0.54583 -0.72107 C 0.56701 -0.70602 0.55868 -0.22269 0.59201 -0.24769 C 0.62639 -0.27315 0.72552 -0.95324 0.72986 -0.9893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8" y="-4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" presetClass="entr" presetSubtype="8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6771 -0.11181 C -0.26615 -0.14167 -0.26059 -0.17431 -0.23038 -0.19561 C -0.19653 -0.22014 -0.17639 -0.20857 -0.15625 -0.19561 C -0.13038 -0.18195 -0.08333 -0.07199 -0.04601 -0.10024 C -0.01215 -0.12616 -0.22795 -0.5 -0.22361 -0.53542 C -0.22552 -0.56274 -0.02934 -0.34653 0.00538 -0.37269 C 0.03472 -0.39352 0.05816 -0.38542 0.07951 -0.37176 C 0.10035 -0.35649 0.1868 -0.1588 0.22066 -0.18264 C 0.25434 -0.20834 -0.04896 -0.68357 -0.04965 -0.68264 C -0.04792 -0.71436 0.20278 -0.52037 0.23611 -0.54584 C 0.26962 -0.57061 0.29028 -0.55926 0.31007 -0.54491 C 0.33611 -0.53172 0.35694 -0.51574 0.39496 -0.54422 C 0.42812 -0.56899 0.11094 -0.80602 0.11111 -0.8382 C 0.11701 -0.87153 0.43802 -0.69653 0.47118 -0.72199 C 0.50087 -0.74445 0.52465 -0.73496 0.54583 -0.72107 C 0.56701 -0.70602 0.55868 -0.22269 0.59201 -0.24769 C 0.62639 -0.27315 0.72552 -0.95324 0.72986 -0.98936 " pathEditMode="relative" rAng="0" ptsTypes="fffffffffffffffff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8" y="-4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8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6771 -0.11181 C -0.26615 -0.14167 -0.26059 -0.17431 -0.23038 -0.19561 C -0.19653 -0.22014 -0.17639 -0.20857 -0.15625 -0.19561 C -0.13038 -0.18195 -0.08333 -0.07199 -0.04601 -0.10024 C -0.01215 -0.12616 -0.22795 -0.5 -0.22361 -0.53542 C -0.22552 -0.56274 -0.02934 -0.34653 0.00538 -0.37269 C 0.03472 -0.39352 0.05816 -0.38542 0.07951 -0.37176 C 0.10035 -0.35649 0.1868 -0.1588 0.22066 -0.18264 C 0.25434 -0.20834 -0.04896 -0.68357 -0.04965 -0.68264 C -0.04792 -0.71436 0.20278 -0.52037 0.23611 -0.54584 C 0.26962 -0.57061 0.29028 -0.55926 0.31007 -0.54491 C 0.33611 -0.53172 0.35694 -0.51574 0.39496 -0.54422 C 0.42812 -0.56899 0.11094 -0.80602 0.11111 -0.8382 C 0.11701 -0.87153 0.43802 -0.69653 0.47118 -0.72199 C 0.50087 -0.74445 0.52465 -0.73496 0.54583 -0.72107 C 0.56701 -0.70602 0.55868 -0.22269 0.59201 -0.24769 C 0.62639 -0.27315 0.72552 -0.95324 0.72986 -0.98936 " pathEditMode="relative" rAng="0" ptsTypes="fffffffffffffffff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8" y="-4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8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6771 -0.11181 C -0.26615 -0.14167 -0.26059 -0.17431 -0.23038 -0.19561 C -0.19653 -0.22014 -0.17639 -0.20857 -0.15625 -0.19561 C -0.13038 -0.18195 -0.08333 -0.07199 -0.04601 -0.10024 C -0.01215 -0.12616 -0.22795 -0.5 -0.22361 -0.53542 C -0.22552 -0.56274 -0.02934 -0.34653 0.00538 -0.37269 C 0.03472 -0.39352 0.05816 -0.38542 0.07951 -0.37176 C 0.10035 -0.35649 0.1868 -0.1588 0.22066 -0.18264 C 0.25434 -0.20834 -0.04896 -0.68357 -0.04965 -0.68264 C -0.04792 -0.71436 0.20278 -0.52037 0.23611 -0.54584 C 0.26962 -0.57061 0.29028 -0.55926 0.31007 -0.54491 C 0.33611 -0.53172 0.35694 -0.51574 0.39496 -0.54422 C 0.42812 -0.56899 0.11094 -0.80602 0.11111 -0.8382 C 0.11701 -0.87153 0.43802 -0.69653 0.47118 -0.72199 C 0.50087 -0.74445 0.52465 -0.73496 0.54583 -0.72107 C 0.56701 -0.70602 0.55868 -0.22269 0.59201 -0.24769 C 0.62639 -0.27315 0.72552 -0.95324 0.72986 -0.98936 " pathEditMode="relative" rAng="0" ptsTypes="fffffffffffffffff"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8" y="-4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2" presetClass="entr" presetSubtype="8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6771 -0.11181 C -0.26615 -0.14167 -0.26059 -0.17431 -0.23038 -0.19561 C -0.19653 -0.22014 -0.17639 -0.20857 -0.15625 -0.19561 C -0.13038 -0.18195 -0.08333 -0.07199 -0.04601 -0.10024 C -0.01215 -0.12616 -0.22795 -0.5 -0.22361 -0.53542 C -0.22552 -0.56274 -0.02934 -0.34653 0.00538 -0.37269 C 0.03472 -0.39352 0.05816 -0.38542 0.07951 -0.37176 C 0.10035 -0.35649 0.1868 -0.1588 0.22066 -0.18264 C 0.25434 -0.20834 -0.04896 -0.68357 -0.04965 -0.68264 C -0.04792 -0.71436 0.20278 -0.52037 0.23611 -0.54584 C 0.26962 -0.57061 0.29028 -0.55926 0.31007 -0.54491 C 0.33611 -0.53172 0.35694 -0.51574 0.39496 -0.54422 C 0.42812 -0.56899 0.11094 -0.80602 0.11111 -0.8382 C 0.11701 -0.87153 0.43802 -0.69653 0.47118 -0.72199 C 0.50087 -0.74445 0.52465 -0.73496 0.54583 -0.72107 C 0.56701 -0.70602 0.55868 -0.22269 0.59201 -0.24769 C 0.62639 -0.27315 0.72552 -0.95324 0.72986 -0.98936 " pathEditMode="relative" rAng="0" ptsTypes="fffffffffffffffff">
                                      <p:cBhvr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8" y="-4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2" presetClass="entr" presetSubtype="8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6771 -0.11181 C -0.26615 -0.14167 -0.26059 -0.17431 -0.23038 -0.19561 C -0.19653 -0.22014 -0.17639 -0.20857 -0.15625 -0.19561 C -0.13038 -0.18195 -0.08333 -0.07199 -0.04601 -0.10024 C -0.01215 -0.12616 -0.22795 -0.5 -0.22361 -0.53542 C -0.22552 -0.56274 -0.02934 -0.34653 0.00538 -0.37269 C 0.03472 -0.39352 0.05816 -0.38542 0.07951 -0.37176 C 0.10035 -0.35649 0.1868 -0.1588 0.22066 -0.18264 C 0.25434 -0.20834 -0.04896 -0.68357 -0.04965 -0.68264 C -0.04792 -0.71436 0.20278 -0.52037 0.23611 -0.54584 C 0.26962 -0.57061 0.29028 -0.55926 0.31007 -0.54491 C 0.33611 -0.53172 0.35694 -0.51574 0.39496 -0.54422 C 0.42812 -0.56899 0.11094 -0.80602 0.11111 -0.8382 C 0.11701 -0.87153 0.43802 -0.69653 0.47118 -0.72199 C 0.50087 -0.74445 0.52465 -0.73496 0.54583 -0.72107 C 0.56701 -0.70602 0.55868 -0.22269 0.59201 -0.24769 C 0.62639 -0.27315 0.72552 -0.95324 0.72986 -0.98936 " pathEditMode="relative" rAng="0" ptsTypes="fffffffffffffffff">
                                      <p:cBhvr>
                                        <p:cTn id="4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8" y="-4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velikaya-otechestvennaya-voyna-75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4" y="26318"/>
            <a:ext cx="9221600" cy="6858000"/>
          </a:xfrm>
          <a:prstGeom prst="rect">
            <a:avLst/>
          </a:prstGeom>
          <a:noFill/>
          <a:effectLst>
            <a:glow rad="127000">
              <a:schemeClr val="accent1">
                <a:alpha val="9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7462" y="211286"/>
            <a:ext cx="58866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БИОГРАФИЯ  ПРАДЕДА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0241" y="1667034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328" y="1196752"/>
            <a:ext cx="8496944" cy="48320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Первый раз мы увидели своего </a:t>
            </a:r>
            <a:endParaRPr lang="ru-RU" sz="2800" dirty="0" smtClean="0"/>
          </a:p>
          <a:p>
            <a:r>
              <a:rPr lang="ru-RU" sz="2800" dirty="0" smtClean="0"/>
              <a:t>прадеда </a:t>
            </a:r>
            <a:r>
              <a:rPr lang="ru-RU" sz="2800" dirty="0"/>
              <a:t>на фотографиях в </a:t>
            </a:r>
            <a:endParaRPr lang="ru-RU" sz="2800" dirty="0" smtClean="0"/>
          </a:p>
          <a:p>
            <a:r>
              <a:rPr lang="ru-RU" sz="2800" dirty="0" smtClean="0"/>
              <a:t>семейном альбоме и попросили </a:t>
            </a:r>
          </a:p>
          <a:p>
            <a:r>
              <a:rPr lang="ru-RU" sz="2800" dirty="0" smtClean="0"/>
              <a:t>бабушку рассказать о нём. Из </a:t>
            </a:r>
          </a:p>
          <a:p>
            <a:r>
              <a:rPr lang="ru-RU" sz="2800" dirty="0" smtClean="0"/>
              <a:t>повествований бабушки удалось </a:t>
            </a:r>
          </a:p>
          <a:p>
            <a:r>
              <a:rPr lang="ru-RU" sz="2800" dirty="0" smtClean="0"/>
              <a:t>узнать о всех тяготах его жизни. </a:t>
            </a:r>
          </a:p>
          <a:p>
            <a:r>
              <a:rPr lang="ru-RU" sz="2800" dirty="0" smtClean="0"/>
              <a:t>Бобылев Павел Яковлевич – отец 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ашего прадедушки, был </a:t>
            </a:r>
          </a:p>
          <a:p>
            <a:r>
              <a:rPr lang="ru-RU" sz="2800" dirty="0" smtClean="0"/>
              <a:t>избран председателем колхоза </a:t>
            </a:r>
          </a:p>
          <a:p>
            <a:r>
              <a:rPr lang="ru-RU" sz="2800" dirty="0" smtClean="0"/>
              <a:t>в селе Троица Челябинской </a:t>
            </a:r>
          </a:p>
          <a:p>
            <a:r>
              <a:rPr lang="ru-RU" sz="2800" dirty="0" smtClean="0"/>
              <a:t>области. </a:t>
            </a:r>
            <a:endParaRPr lang="ru-RU" sz="2800" dirty="0"/>
          </a:p>
        </p:txBody>
      </p:sp>
      <p:pic>
        <p:nvPicPr>
          <p:cNvPr id="9" name="Picture 3" descr="C:\Users\Елена\Desktop\7ea07a74cb7c6d15986d381cbff7ced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7" y="1667034"/>
            <a:ext cx="2876199" cy="411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Елена\Desktop\4057b9a779fc9a8dc88d99696ec3a4c1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782211"/>
            <a:ext cx="2178698" cy="7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8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velikaya-otechestvennaya-voyna-75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6" y="0"/>
            <a:ext cx="9221600" cy="6858000"/>
          </a:xfrm>
          <a:prstGeom prst="rect">
            <a:avLst/>
          </a:prstGeom>
          <a:noFill/>
          <a:effectLst>
            <a:glow rad="127000">
              <a:schemeClr val="accent1">
                <a:alpha val="9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7462" y="211286"/>
            <a:ext cx="58866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БИОГРАФИЯ  ПРАДЕДА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0241" y="1667034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6" y="5429250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219" y="5397202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4207" y="1412776"/>
            <a:ext cx="8568273" cy="35394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За отказ выделить корма соседнему колхозу </a:t>
            </a:r>
            <a:r>
              <a:rPr lang="ru-RU" sz="2800" dirty="0" smtClean="0"/>
              <a:t>отец прадеда </a:t>
            </a:r>
            <a:r>
              <a:rPr lang="ru-RU" sz="2800" dirty="0"/>
              <a:t>с женой и тремя детьми зимой 1932 года </a:t>
            </a:r>
            <a:r>
              <a:rPr lang="ru-RU" sz="2800" dirty="0" smtClean="0"/>
              <a:t>был </a:t>
            </a:r>
            <a:r>
              <a:rPr lang="ru-RU" sz="2800" dirty="0"/>
              <a:t>отправлен в город Берёзово как враг народа. Так 9-летний Коля Бобылев попал сначала в Берёзово, а потом в деревушку </a:t>
            </a:r>
            <a:r>
              <a:rPr lang="ru-RU" sz="2800" dirty="0" err="1"/>
              <a:t>Устрём</a:t>
            </a:r>
            <a:r>
              <a:rPr lang="ru-RU" sz="2800" dirty="0" smtClean="0"/>
              <a:t>. Когда началась война, ему исполнилось 18 лет.</a:t>
            </a:r>
            <a:r>
              <a:rPr lang="ru-RU" sz="2800" dirty="0"/>
              <a:t> С</a:t>
            </a:r>
            <a:r>
              <a:rPr lang="ru-RU" sz="2800" dirty="0" smtClean="0"/>
              <a:t>пецпереселенцев на </a:t>
            </a:r>
            <a:r>
              <a:rPr lang="ru-RU" sz="2800" dirty="0"/>
              <a:t>фронт не брали, </a:t>
            </a:r>
            <a:r>
              <a:rPr lang="ru-RU" sz="2800" dirty="0" smtClean="0"/>
              <a:t>но так как характеристика </a:t>
            </a:r>
            <a:r>
              <a:rPr lang="ru-RU" sz="2800" dirty="0"/>
              <a:t>Н</a:t>
            </a:r>
            <a:r>
              <a:rPr lang="ru-RU" sz="2800" dirty="0" smtClean="0"/>
              <a:t>иколая  </a:t>
            </a:r>
            <a:r>
              <a:rPr lang="ru-RU" sz="2800" dirty="0"/>
              <a:t>была </a:t>
            </a:r>
            <a:r>
              <a:rPr lang="ru-RU" sz="2800" dirty="0" smtClean="0"/>
              <a:t>отличной, сделали исключение из общих правил.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9570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5cfa873ab75e016b32a03d7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13093" y="211286"/>
            <a:ext cx="61954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БОЕВОЙ ПУТЬ ПРАДЕДА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Елена\Desktop\фото 2\изображение_viber_2020-01-14_23-46-2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340" y="979958"/>
            <a:ext cx="8280920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1"/>
          <p:cNvPicPr/>
          <p:nvPr/>
        </p:nvPicPr>
        <p:blipFill rotWithShape="1">
          <a:blip r:embed="rId4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927" y="908720"/>
            <a:ext cx="1743769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5429251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65554" y="979958"/>
            <a:ext cx="7085706" cy="101566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Он был мобилизован и отправлен </a:t>
            </a:r>
            <a:r>
              <a:rPr lang="ru-RU" sz="2000" dirty="0"/>
              <a:t>в артиллерийское училище, где готовили </a:t>
            </a:r>
            <a:r>
              <a:rPr lang="ru-RU" sz="2000" dirty="0" smtClean="0"/>
              <a:t> </a:t>
            </a:r>
            <a:r>
              <a:rPr lang="ru-RU" sz="2000" dirty="0"/>
              <a:t>миномётчиков. О</a:t>
            </a:r>
            <a:r>
              <a:rPr lang="ru-RU" sz="2000" dirty="0" smtClean="0"/>
              <a:t>тсюда и начались </a:t>
            </a:r>
            <a:r>
              <a:rPr lang="ru-RU" sz="2000" dirty="0"/>
              <a:t>дороги войны в составе 3-й ударной армии. </a:t>
            </a:r>
          </a:p>
        </p:txBody>
      </p:sp>
    </p:spTree>
    <p:extLst>
      <p:ext uri="{BB962C8B-B14F-4D97-AF65-F5344CB8AC3E}">
        <p14:creationId xmlns:p14="http://schemas.microsoft.com/office/powerpoint/2010/main" val="9905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5cfa873ab75e016b32a03d7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2"/>
          <a:stretch/>
        </p:blipFill>
        <p:spPr bwMode="auto">
          <a:xfrm>
            <a:off x="-87846" y="-9104"/>
            <a:ext cx="9231846" cy="6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1297" y="116632"/>
            <a:ext cx="6693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СЕМЕЙНОГО АРХИВА…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50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484784"/>
            <a:ext cx="8064896" cy="39703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нашем семейном архиве сохранились воспоминания прадеда, а также несколько ценнейших фотографий, на которых были запечатлены его фронтовые будни.</a:t>
            </a:r>
          </a:p>
          <a:p>
            <a:pPr algn="ctr"/>
            <a:r>
              <a:rPr lang="ru-RU" sz="2800" u="sng" dirty="0" smtClean="0"/>
              <a:t>Фотография №1. </a:t>
            </a:r>
            <a:r>
              <a:rPr lang="ru-RU" sz="2800" dirty="0" smtClean="0"/>
              <a:t>Май </a:t>
            </a:r>
            <a:r>
              <a:rPr lang="ru-RU" sz="2800" dirty="0"/>
              <a:t>1945 года. Пригород Берлина. Николай Павлович (второй слева) рядом с немецкими и советскими гаубицами сфотографирован с фронтовыми друзьями. 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34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5cfa873ab75e016b32a03d7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стория\Desktop\с.Селиярово Конкурс Мы не были на той войне\Фото №1 Бобылев Н.П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01" y="1232756"/>
            <a:ext cx="7132017" cy="50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50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6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81297" y="116632"/>
            <a:ext cx="6693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СЕМЕЙНОГО АРХИВА…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374" y="1250690"/>
            <a:ext cx="680306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№1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28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5cfa873ab75e016b32a03d7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2"/>
          <a:stretch/>
        </p:blipFill>
        <p:spPr bwMode="auto">
          <a:xfrm>
            <a:off x="-87846" y="-9104"/>
            <a:ext cx="9231846" cy="6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стория\Desktop\с.Селиярово Конкурс Мы не были на той войне\Фото №3 Бобылев Н.П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299" y="1484784"/>
            <a:ext cx="7547998" cy="5094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982" y="5417392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24" y="5417392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81297" y="116632"/>
            <a:ext cx="6693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СЕМЕЙНОГО АРХИВА…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095" y="886073"/>
            <a:ext cx="8860346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u="sng" dirty="0" smtClean="0"/>
              <a:t>Фотография №2.</a:t>
            </a:r>
            <a:r>
              <a:rPr lang="ru-RU" sz="2000" dirty="0" smtClean="0"/>
              <a:t> Июнь </a:t>
            </a:r>
            <a:r>
              <a:rPr lang="ru-RU" sz="2000" dirty="0"/>
              <a:t>1945 года. Сельская местность – пригород Берлина. Прадед на трофейном мотоцикле. Захотелось очень прокатиться, так как никогда не ездил ни на велосипеде, ни на мотоцикле. Незадолго до того, как комиссовался в июне 1945 года.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095" y="160784"/>
            <a:ext cx="680306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№2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433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00">
        <p:circle/>
      </p:transition>
    </mc:Choice>
    <mc:Fallback xmlns="">
      <p:transition spd="slow" advTm="85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5cfa873ab75e016b32a03d7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2"/>
          <a:stretch/>
        </p:blipFill>
        <p:spPr bwMode="auto">
          <a:xfrm>
            <a:off x="-87846" y="-9104"/>
            <a:ext cx="9231846" cy="6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1297" y="116632"/>
            <a:ext cx="6693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СЕМЕЙНОГО АРХИВА…</a:t>
            </a:r>
            <a:endParaRPr lang="ru-RU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340768"/>
            <a:ext cx="7486203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 </a:t>
            </a:r>
            <a:r>
              <a:rPr lang="ru-RU" sz="2800" dirty="0"/>
              <a:t>гражданским населения у советских солдат сложились тёплые дружественные отношения. В Берлине </a:t>
            </a:r>
            <a:r>
              <a:rPr lang="ru-RU" sz="2800" dirty="0" smtClean="0"/>
              <a:t>была </a:t>
            </a:r>
            <a:r>
              <a:rPr lang="ru-RU" sz="2800" dirty="0"/>
              <a:t>организована временная помощь: установлены солдатские кухни, где голодавшее местное население могло поесть. </a:t>
            </a:r>
          </a:p>
          <a:p>
            <a:r>
              <a:rPr lang="ru-RU" sz="2800" dirty="0" smtClean="0"/>
              <a:t> </a:t>
            </a:r>
            <a:r>
              <a:rPr lang="ru-RU" sz="2800" u="sng" dirty="0" smtClean="0"/>
              <a:t>Фотография №3.</a:t>
            </a:r>
            <a:r>
              <a:rPr lang="ru-RU" sz="2800" dirty="0" smtClean="0"/>
              <a:t> Май </a:t>
            </a:r>
            <a:r>
              <a:rPr lang="ru-RU" sz="2800" dirty="0"/>
              <a:t>1945 </a:t>
            </a:r>
            <a:r>
              <a:rPr lang="ru-RU" sz="2800" dirty="0" smtClean="0"/>
              <a:t>года. </a:t>
            </a:r>
            <a:r>
              <a:rPr lang="ru-RU" sz="2800" dirty="0"/>
              <a:t>Сельская местность – пригород Берлина. Коллективная фотография, советские солдаты, в их числе Бобылев </a:t>
            </a:r>
            <a:r>
              <a:rPr lang="ru-RU" sz="2800" dirty="0" smtClean="0"/>
              <a:t>Н.П. (</a:t>
            </a:r>
            <a:r>
              <a:rPr lang="ru-RU" sz="2800" dirty="0"/>
              <a:t>третий справа) с немецкими девушками в свободное от службы время. </a:t>
            </a:r>
          </a:p>
        </p:txBody>
      </p:sp>
      <p:pic>
        <p:nvPicPr>
          <p:cNvPr id="9" name="Picture 4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Елена\Desktop\ca3e047ac0013fa2533a0c3e816fbfa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850" y="54292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0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753</Words>
  <Application>Microsoft Office PowerPoint</Application>
  <PresentationFormat>Экран (4:3)</PresentationFormat>
  <Paragraphs>75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HP Arhiv</cp:lastModifiedBy>
  <cp:revision>52</cp:revision>
  <dcterms:created xsi:type="dcterms:W3CDTF">2019-11-06T18:22:46Z</dcterms:created>
  <dcterms:modified xsi:type="dcterms:W3CDTF">2020-03-25T05:57:00Z</dcterms:modified>
</cp:coreProperties>
</file>